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340" r:id="rId2"/>
    <p:sldId id="344" r:id="rId3"/>
    <p:sldId id="336" r:id="rId4"/>
    <p:sldId id="347" r:id="rId5"/>
    <p:sldId id="284" r:id="rId6"/>
    <p:sldId id="361" r:id="rId7"/>
    <p:sldId id="359" r:id="rId8"/>
    <p:sldId id="360" r:id="rId9"/>
    <p:sldId id="358" r:id="rId10"/>
    <p:sldId id="345" r:id="rId11"/>
    <p:sldId id="346" r:id="rId12"/>
    <p:sldId id="362" r:id="rId13"/>
    <p:sldId id="365" r:id="rId14"/>
    <p:sldId id="363" r:id="rId15"/>
    <p:sldId id="366" r:id="rId16"/>
    <p:sldId id="367" r:id="rId17"/>
    <p:sldId id="348" r:id="rId18"/>
    <p:sldId id="349" r:id="rId19"/>
    <p:sldId id="368" r:id="rId20"/>
    <p:sldId id="370" r:id="rId21"/>
    <p:sldId id="369" r:id="rId22"/>
    <p:sldId id="352" r:id="rId23"/>
    <p:sldId id="353" r:id="rId24"/>
    <p:sldId id="374" r:id="rId25"/>
    <p:sldId id="371" r:id="rId26"/>
    <p:sldId id="372" r:id="rId27"/>
    <p:sldId id="373" r:id="rId28"/>
    <p:sldId id="375" r:id="rId29"/>
    <p:sldId id="376" r:id="rId30"/>
    <p:sldId id="354" r:id="rId31"/>
    <p:sldId id="356" r:id="rId32"/>
    <p:sldId id="357" r:id="rId33"/>
    <p:sldId id="325" r:id="rId34"/>
    <p:sldId id="355" r:id="rId35"/>
    <p:sldId id="364" r:id="rId36"/>
    <p:sldId id="286" r:id="rId37"/>
    <p:sldId id="310" r:id="rId38"/>
    <p:sldId id="265" r:id="rId39"/>
    <p:sldId id="339" r:id="rId4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varScale="1">
        <p:scale>
          <a:sx n="97" d="100"/>
          <a:sy n="97" d="100"/>
        </p:scale>
        <p:origin x="-888"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xmlns=""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xmlns=""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1.png"/><Relationship Id="rId10" Type="http://schemas.openxmlformats.org/officeDocument/2006/relationships/image" Target="../media/image28.jpeg"/><Relationship Id="rId4" Type="http://schemas.openxmlformats.org/officeDocument/2006/relationships/image" Target="../media/image19.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err="1" smtClean="0"/>
              <a:t>q&amp;d</a:t>
            </a:r>
            <a:r>
              <a:rPr lang="en-US" dirty="0" smtClean="0"/>
              <a:t> “locking”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a:t>
            </a:r>
            <a:r>
              <a:rPr lang="en-US" dirty="0" smtClean="0"/>
              <a:t>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382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5515" y="1069843"/>
            <a:ext cx="8680450" cy="544036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instance</a:t>
            </a: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scale 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Python-based Web UI to GWT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code</a:t>
            </a:r>
          </a:p>
          <a:p>
            <a:r>
              <a:rPr lang="en-US" dirty="0" smtClean="0"/>
              <a:t>New versions of the leader-board and administration console</a:t>
            </a:r>
          </a:p>
          <a:p>
            <a:pPr lvl="2"/>
            <a:r>
              <a:rPr lang="en-US" dirty="0" smtClean="0"/>
              <a:t>Replaces Python server instance</a:t>
            </a:r>
          </a:p>
          <a:p>
            <a:pPr lvl="2"/>
            <a:r>
              <a:rPr lang="en-US" dirty="0" smtClean="0"/>
              <a:t>Runs more efficiently because more can be done in the browser more easily</a:t>
            </a:r>
            <a:endParaRPr lang="en-US" dirty="0" smtClean="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5O5 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endParaRPr lang="en-US" dirty="0" smtClean="0"/>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endParaRPr lang="en-US" dirty="0" smtClean="0"/>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web 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endParaRPr lang="en-US" dirty="0" smtClean="0">
              <a:sym typeface="Wingdings" pitchFamily="2" charset="2"/>
            </a:endParaRP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endParaRPr lang="en-US" sz="1800" kern="0" dirty="0" smtClean="0">
              <a:ea typeface="Arial Unicode MS" pitchFamily="34" charset="-128"/>
              <a:cs typeface="Arial Unicode MS"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87185" y="1006027"/>
            <a:ext cx="7669877" cy="574892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endParaRPr lang="en-US" dirty="0" smtClean="0"/>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1"/>
            <a:r>
              <a:rPr lang="en-US" dirty="0" smtClean="0"/>
              <a:t>For a leader-board that’s O(c*f) with c=number of competitors and f=number of fixes</a:t>
            </a:r>
          </a:p>
          <a:p>
            <a:pPr lvl="2"/>
            <a:r>
              <a:rPr lang="en-US" dirty="0" smtClean="0"/>
              <a:t>And the price per operation is quite high as it involves trigonometric functions</a:t>
            </a:r>
          </a:p>
          <a:p>
            <a:pPr lvl="1"/>
            <a:r>
              <a:rPr lang="en-US" dirty="0" smtClean="0"/>
              <a:t>Leader-board re-calculation times went up to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 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a:t>
            </a:r>
          </a:p>
          <a:p>
            <a:r>
              <a:rPr lang="en-US" dirty="0" smtClean="0"/>
              <a:t>Consolidate </a:t>
            </a:r>
            <a:r>
              <a:rPr lang="en-US" dirty="0" smtClean="0"/>
              <a:t>all Live Access</a:t>
            </a:r>
          </a:p>
          <a:p>
            <a:pPr lvl="2"/>
            <a:r>
              <a:rPr lang="en-US" dirty="0" smtClean="0"/>
              <a:t>If a client asks for “live” data, it gets what the server has, no matter the “client time”</a:t>
            </a:r>
            <a:endParaRPr lang="en-US" dirty="0" smtClean="0"/>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a:t>
            </a:r>
            <a:endParaRPr lang="en-US" dirty="0"/>
          </a:p>
        </p:txBody>
      </p:sp>
      <p:sp>
        <p:nvSpPr>
          <p:cNvPr id="3" name="Text Placeholder 2"/>
          <p:cNvSpPr>
            <a:spLocks noGrp="1"/>
          </p:cNvSpPr>
          <p:nvPr>
            <p:ph type="body" sz="quarter" idx="10"/>
          </p:nvPr>
        </p:nvSpPr>
        <p:spPr/>
        <p:txBody>
          <a:bodyPr/>
          <a:lstStyle/>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 </a:t>
            </a:r>
            <a:r>
              <a:rPr lang="en-US" dirty="0" smtClean="0"/>
              <a:t>because of </a:t>
            </a:r>
            <a:r>
              <a:rPr lang="en-US" u="sng" dirty="0" smtClean="0"/>
              <a:t>concurrent reads</a:t>
            </a:r>
          </a:p>
          <a:p>
            <a:pPr lvl="1"/>
            <a:r>
              <a:rPr lang="en-US" dirty="0" smtClean="0"/>
              <a:t>Use </a:t>
            </a:r>
            <a:r>
              <a:rPr lang="en-US" i="1" u="sng" dirty="0" smtClean="0"/>
              <a:t>fair</a:t>
            </a:r>
            <a:r>
              <a:rPr lang="en-US" dirty="0" smtClean="0"/>
              <a:t> locks where needed</a:t>
            </a:r>
          </a:p>
          <a:p>
            <a:pPr lvl="1"/>
            <a:r>
              <a:rPr lang="en-US" dirty="0" smtClean="0"/>
              <a:t>Example: course updates</a:t>
            </a:r>
          </a:p>
          <a:p>
            <a:pPr lvl="2"/>
            <a:r>
              <a:rPr lang="en-US" dirty="0" smtClean="0"/>
              <a:t>C</a:t>
            </a:r>
            <a:r>
              <a:rPr lang="en-US" dirty="0" smtClean="0"/>
              <a:t>ompete with almost all reading operations</a:t>
            </a:r>
          </a:p>
          <a:p>
            <a:pPr lvl="2"/>
            <a:r>
              <a:rPr lang="en-US" dirty="0" smtClean="0"/>
              <a:t>If non-fair lock were used, course update would have to wait forever</a:t>
            </a:r>
          </a:p>
          <a:p>
            <a:pPr lvl="1"/>
            <a:r>
              <a:rPr lang="en-US" u="sng" dirty="0" smtClean="0"/>
              <a:t>Fair</a:t>
            </a:r>
            <a:r>
              <a:rPr lang="en-US" dirty="0" smtClean="0"/>
              <a:t> locks can lead to a </a:t>
            </a:r>
            <a:r>
              <a:rPr lang="en-US" u="sng" dirty="0" smtClean="0"/>
              <a:t>read-read deadlock</a:t>
            </a:r>
          </a:p>
          <a:p>
            <a:pPr lvl="2"/>
            <a:r>
              <a:rPr lang="en-US" dirty="0" smtClean="0"/>
              <a:t>Thread T1 owns </a:t>
            </a:r>
            <a:r>
              <a:rPr lang="en-US" dirty="0" err="1" smtClean="0"/>
              <a:t>B.read</a:t>
            </a:r>
            <a:r>
              <a:rPr lang="en-US" dirty="0" smtClean="0"/>
              <a:t> and requests </a:t>
            </a:r>
            <a:r>
              <a:rPr lang="en-US" dirty="0" err="1" smtClean="0"/>
              <a:t>A.write</a:t>
            </a:r>
            <a:r>
              <a:rPr lang="en-US" dirty="0" smtClean="0"/>
              <a:t> (doesn’t get it because T3 owns </a:t>
            </a:r>
            <a:r>
              <a:rPr lang="en-US" dirty="0" err="1" smtClean="0"/>
              <a:t>A.read</a:t>
            </a:r>
            <a:r>
              <a:rPr lang="en-US" dirty="0" smtClean="0"/>
              <a:t>)</a:t>
            </a:r>
          </a:p>
          <a:p>
            <a:pPr lvl="2"/>
            <a:r>
              <a:rPr lang="en-US" dirty="0" smtClean="0"/>
              <a:t>Thread T2  requests </a:t>
            </a:r>
            <a:r>
              <a:rPr lang="en-US" dirty="0" err="1" smtClean="0"/>
              <a:t>B.write</a:t>
            </a:r>
            <a:r>
              <a:rPr lang="en-US" dirty="0" smtClean="0"/>
              <a:t> (doesn’t get it because T1 owns </a:t>
            </a:r>
            <a:r>
              <a:rPr lang="en-US" dirty="0" err="1" smtClean="0"/>
              <a:t>B.read</a:t>
            </a:r>
            <a:r>
              <a:rPr lang="en-US" dirty="0" smtClean="0"/>
              <a:t>)</a:t>
            </a:r>
          </a:p>
          <a:p>
            <a:pPr lvl="2"/>
            <a:r>
              <a:rPr lang="en-US" dirty="0" smtClean="0"/>
              <a:t>Thread T3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T1 and T3, it seems there is a deadlock between two readers of B!</a:t>
            </a:r>
          </a:p>
          <a:p>
            <a:r>
              <a:rPr lang="en-US" dirty="0" smtClean="0"/>
              <a:t>Tracing Support Required</a:t>
            </a:r>
          </a:p>
          <a:p>
            <a:pPr lvl="2"/>
            <a:r>
              <a:rPr lang="en-US" dirty="0" smtClean="0"/>
              <a:t>Eclipse deadlock detection doesn’t catch read-write conflicts as they are two </a:t>
            </a:r>
            <a:r>
              <a:rPr lang="en-US" b="1" dirty="0" smtClean="0">
                <a:latin typeface="Courier New" pitchFamily="49" charset="0"/>
                <a:cs typeface="Courier New" pitchFamily="49" charset="0"/>
              </a:rPr>
              <a:t>Lock</a:t>
            </a:r>
            <a:r>
              <a:rPr lang="en-US" dirty="0" smtClean="0"/>
              <a:t> objects</a:t>
            </a:r>
          </a:p>
          <a:p>
            <a:pPr lvl="2"/>
            <a:r>
              <a:rPr lang="en-US" dirty="0" smtClean="0"/>
              <a:t>We trace logs held long with their reader and writer stack traces</a:t>
            </a:r>
          </a:p>
          <a:p>
            <a:pPr lvl="2"/>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635614" y="5191330"/>
            <a:ext cx="7912100" cy="96361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endParaRPr lang="en-US" sz="1800" kern="0" dirty="0" smtClean="0">
              <a:ea typeface="Arial Unicode MS" pitchFamily="34" charset="-128"/>
              <a:cs typeface="Arial Unicode MS"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transitively</a:t>
            </a:r>
            <a:endParaRPr lang="en-US" dirty="0" smtClean="0"/>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endParaRPr lang="en-US" dirty="0" smtClean="0"/>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page title </a:t>
            </a:r>
            <a:endParaRPr lang="en-US" dirty="0"/>
          </a:p>
        </p:txBody>
      </p:sp>
      <p:sp>
        <p:nvSpPr>
          <p:cNvPr id="3" name="Text Placeholder 2"/>
          <p:cNvSpPr>
            <a:spLocks noGrp="1"/>
          </p:cNvSpPr>
          <p:nvPr>
            <p:ph type="body" sz="quarter" idx="10"/>
          </p:nvPr>
        </p:nvSpPr>
        <p:spPr/>
        <p:txBody>
          <a:bodyPr/>
          <a:lstStyle/>
          <a:p>
            <a:pPr lvl="0"/>
            <a:r>
              <a:rPr lang="en-US" dirty="0" smtClean="0"/>
              <a:t>First level</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pPr lvl="0"/>
            <a:endParaRPr lang="en-US" dirty="0" smtClean="0"/>
          </a:p>
          <a:p>
            <a:pPr lvl="1"/>
            <a:r>
              <a:rPr lang="en-US" dirty="0" smtClean="0"/>
              <a:t>Second level</a:t>
            </a:r>
          </a:p>
          <a:p>
            <a:pPr lvl="2"/>
            <a:r>
              <a:rPr lang="en-US" dirty="0" smtClean="0"/>
              <a:t>Third level</a:t>
            </a:r>
          </a:p>
        </p:txBody>
      </p:sp>
      <p:pic>
        <p:nvPicPr>
          <p:cNvPr id="4" name="Picture 3" descr="640x426-IMG_6645.JPG"/>
          <p:cNvPicPr>
            <a:picLocks noChangeAspect="1"/>
          </p:cNvPicPr>
          <p:nvPr/>
        </p:nvPicPr>
        <p:blipFill>
          <a:blip r:embed="rId3" cstate="print"/>
          <a:stretch>
            <a:fillRect/>
          </a:stretch>
        </p:blipFill>
        <p:spPr>
          <a:xfrm>
            <a:off x="6867525" y="1365250"/>
            <a:ext cx="1842849" cy="2768600"/>
          </a:xfrm>
          <a:prstGeom prst="rect">
            <a:avLst/>
          </a:prstGeom>
        </p:spPr>
      </p:pic>
      <p:pic>
        <p:nvPicPr>
          <p:cNvPr id="7" name="Picture 6" descr="640x426-IMG_6636.JPG"/>
          <p:cNvPicPr>
            <a:picLocks noChangeAspect="1"/>
          </p:cNvPicPr>
          <p:nvPr/>
        </p:nvPicPr>
        <p:blipFill>
          <a:blip r:embed="rId4" cstate="print"/>
          <a:stretch>
            <a:fillRect/>
          </a:stretch>
        </p:blipFill>
        <p:spPr>
          <a:xfrm>
            <a:off x="6235700" y="4718050"/>
            <a:ext cx="1683792" cy="1120774"/>
          </a:xfrm>
          <a:prstGeom prst="rect">
            <a:avLst/>
          </a:prstGeom>
        </p:spPr>
      </p:pic>
      <p:pic>
        <p:nvPicPr>
          <p:cNvPr id="8" name="Picture 7" descr="640x426-IMG_6760.JPG"/>
          <p:cNvPicPr>
            <a:picLocks noChangeAspect="1"/>
          </p:cNvPicPr>
          <p:nvPr/>
        </p:nvPicPr>
        <p:blipFill>
          <a:blip r:embed="rId5" cstate="print"/>
          <a:stretch>
            <a:fillRect/>
          </a:stretch>
        </p:blipFill>
        <p:spPr>
          <a:xfrm>
            <a:off x="1400175" y="2847542"/>
            <a:ext cx="2212975" cy="3324658"/>
          </a:xfrm>
          <a:prstGeom prst="rect">
            <a:avLst/>
          </a:prstGeom>
        </p:spPr>
      </p:pic>
      <p:pic>
        <p:nvPicPr>
          <p:cNvPr id="9" name="Picture 8" descr="640x426-IMG_6757.JPG"/>
          <p:cNvPicPr>
            <a:picLocks noChangeAspect="1"/>
          </p:cNvPicPr>
          <p:nvPr/>
        </p:nvPicPr>
        <p:blipFill>
          <a:blip r:embed="rId6" cstate="print"/>
          <a:stretch>
            <a:fillRect/>
          </a:stretch>
        </p:blipFill>
        <p:spPr>
          <a:xfrm>
            <a:off x="3870325" y="1047750"/>
            <a:ext cx="2590979" cy="3892550"/>
          </a:xfrm>
          <a:prstGeom prst="rect">
            <a:avLst/>
          </a:prstGeom>
        </p:spPr>
      </p:pic>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page title </a:t>
            </a:r>
            <a:endParaRPr lang="en-US" dirty="0"/>
          </a:p>
        </p:txBody>
      </p:sp>
      <p:sp>
        <p:nvSpPr>
          <p:cNvPr id="3" name="Text Placeholder 2"/>
          <p:cNvSpPr>
            <a:spLocks noGrp="1"/>
          </p:cNvSpPr>
          <p:nvPr>
            <p:ph type="body" sz="quarter" idx="10"/>
          </p:nvPr>
        </p:nvSpPr>
        <p:spPr/>
        <p:txBody>
          <a:bodyPr/>
          <a:lstStyle/>
          <a:p>
            <a:pPr lvl="0"/>
            <a:r>
              <a:rPr lang="en-US" dirty="0" smtClean="0"/>
              <a:t>First level</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pPr lvl="0"/>
            <a:endParaRPr lang="en-US" dirty="0" smtClean="0"/>
          </a:p>
          <a:p>
            <a:pPr lvl="1"/>
            <a:r>
              <a:rPr lang="en-US" dirty="0" smtClean="0"/>
              <a:t>Second level</a:t>
            </a:r>
          </a:p>
          <a:p>
            <a:pPr lvl="2"/>
            <a:r>
              <a:rPr lang="en-US" dirty="0" smtClean="0"/>
              <a:t>Third level</a:t>
            </a:r>
          </a:p>
        </p:txBody>
      </p:sp>
      <p:pic>
        <p:nvPicPr>
          <p:cNvPr id="4" name="Picture 4"/>
          <p:cNvPicPr>
            <a:picLocks noChangeAspect="1" noChangeArrowheads="1"/>
          </p:cNvPicPr>
          <p:nvPr/>
        </p:nvPicPr>
        <p:blipFill>
          <a:blip r:embed="rId3" cstate="print"/>
          <a:srcRect/>
          <a:stretch>
            <a:fillRect/>
          </a:stretch>
        </p:blipFill>
        <p:spPr bwMode="auto">
          <a:xfrm>
            <a:off x="7123113" y="2109788"/>
            <a:ext cx="1219200" cy="923925"/>
          </a:xfrm>
          <a:prstGeom prst="rect">
            <a:avLst/>
          </a:prstGeom>
          <a:noFill/>
          <a:ln w="9525">
            <a:noFill/>
            <a:miter lim="800000"/>
            <a:headEnd/>
            <a:tailEnd/>
          </a:ln>
        </p:spPr>
      </p:pic>
      <p:pic>
        <p:nvPicPr>
          <p:cNvPr id="5" name="Picture 446"/>
          <p:cNvPicPr>
            <a:picLocks noChangeAspect="1" noChangeArrowheads="1"/>
          </p:cNvPicPr>
          <p:nvPr/>
        </p:nvPicPr>
        <p:blipFill>
          <a:blip r:embed="rId4" cstate="print"/>
          <a:srcRect/>
          <a:stretch>
            <a:fillRect/>
          </a:stretch>
        </p:blipFill>
        <p:spPr bwMode="auto">
          <a:xfrm>
            <a:off x="7051675" y="375285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page title</a:t>
            </a:r>
            <a:br>
              <a:rPr lang="en-US" dirty="0" smtClean="0"/>
            </a:br>
            <a:r>
              <a:rPr lang="en-US" sz="2000" b="0" dirty="0" smtClean="0"/>
              <a:t>Subtitle </a:t>
            </a:r>
            <a:endParaRPr lang="en-US" sz="2000" b="0" dirty="0"/>
          </a:p>
        </p:txBody>
      </p:sp>
      <p:sp>
        <p:nvSpPr>
          <p:cNvPr id="3" name="Text Placeholder 2"/>
          <p:cNvSpPr>
            <a:spLocks noGrp="1"/>
          </p:cNvSpPr>
          <p:nvPr>
            <p:ph type="body" sz="quarter" idx="10"/>
          </p:nvPr>
        </p:nvSpPr>
        <p:spPr/>
        <p:txBody>
          <a:bodyPr/>
          <a:lstStyle/>
          <a:p>
            <a:pPr lvl="0"/>
            <a:r>
              <a:rPr lang="en-US" dirty="0" smtClean="0"/>
              <a:t>First level</a:t>
            </a:r>
          </a:p>
          <a:p>
            <a:pPr lvl="1"/>
            <a:r>
              <a:rPr lang="en-US" dirty="0" smtClean="0"/>
              <a:t>Second level</a:t>
            </a:r>
          </a:p>
          <a:p>
            <a:pPr lvl="2"/>
            <a:r>
              <a:rPr lang="en-US" dirty="0" smtClean="0"/>
              <a:t>Third level</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Open Issues, Outlook</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page title </a:t>
            </a:r>
            <a:endParaRPr lang="en-US" dirty="0"/>
          </a:p>
        </p:txBody>
      </p:sp>
      <p:sp>
        <p:nvSpPr>
          <p:cNvPr id="4" name="Text Placeholder 3"/>
          <p:cNvSpPr>
            <a:spLocks noGrp="1"/>
          </p:cNvSpPr>
          <p:nvPr>
            <p:ph type="body" sz="quarter" idx="11"/>
          </p:nvPr>
        </p:nvSpPr>
        <p:spPr/>
        <p:txBody>
          <a:bodyPr/>
          <a:lstStyle/>
          <a:p>
            <a:pPr lvl="0"/>
            <a:r>
              <a:rPr lang="en-US" dirty="0" smtClean="0"/>
              <a:t>First level</a:t>
            </a:r>
          </a:p>
          <a:p>
            <a:pPr lvl="1"/>
            <a:r>
              <a:rPr lang="en-US" dirty="0" smtClean="0"/>
              <a:t>Second level</a:t>
            </a:r>
          </a:p>
          <a:p>
            <a:pPr lvl="2"/>
            <a:r>
              <a:rPr lang="en-US" dirty="0" smtClean="0"/>
              <a:t>Third level</a:t>
            </a:r>
            <a:endParaRPr lang="en-US" dirty="0"/>
          </a:p>
        </p:txBody>
      </p:sp>
      <p:sp>
        <p:nvSpPr>
          <p:cNvPr id="5" name="Picture Placeholder 4"/>
          <p:cNvSpPr>
            <a:spLocks noGrp="1"/>
          </p:cNvSpPr>
          <p:nvPr>
            <p:ph type="pic" sz="quarter" idx="10"/>
          </p:nvPr>
        </p:nvSpPr>
        <p:spPr/>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342900" y="3406279"/>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185256" y="3400426"/>
            <a:ext cx="2580543" cy="171767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 xmlns:p14="http://schemas.microsoft.com/office/powerpoint/2010/main" val="4247444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Typical Event Set-Up</a:t>
            </a:r>
          </a:p>
          <a:p>
            <a:pPr lvl="1"/>
            <a:r>
              <a:rPr lang="en-US" dirty="0" smtClean="0"/>
              <a:t>Hospitality Program with Spectator Boats</a:t>
            </a:r>
          </a:p>
          <a:p>
            <a:pPr lvl="2"/>
            <a:r>
              <a:rPr lang="en-US" dirty="0" smtClean="0"/>
              <a:t>Live Race Analytics shown to spectators on tablets</a:t>
            </a:r>
          </a:p>
          <a:p>
            <a:pPr lvl="1"/>
            <a:r>
              <a:rPr lang="en-US" dirty="0" smtClean="0"/>
              <a:t>Lounge</a:t>
            </a:r>
          </a:p>
          <a:p>
            <a:pPr lvl="2"/>
            <a:r>
              <a:rPr lang="en-US" dirty="0" err="1" smtClean="0"/>
              <a:t>iPads</a:t>
            </a:r>
            <a:r>
              <a:rPr lang="en-US" dirty="0" smtClean="0"/>
              <a:t> and big screens</a:t>
            </a:r>
          </a:p>
          <a:p>
            <a:pPr lvl="1"/>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2779</TotalTime>
  <Words>1386</Words>
  <Application>Microsoft Office PowerPoint</Application>
  <PresentationFormat>On-screen Show (4:3)</PresentationFormat>
  <Paragraphs>242</Paragraphs>
  <Slides>39</Slides>
  <Notes>22</Notes>
  <HiddenSlides>2</HiddenSlides>
  <MMClips>1</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Analyzing a Single Race While It’s Live</vt:lpstr>
      <vt:lpstr>Live Regatta Leaderboard Based on Live Tracking</vt:lpstr>
      <vt:lpstr>History of Sailing in Global Sponsorships </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Caching and Locking in a Highly Concurrent Environment</vt:lpstr>
      <vt:lpstr>Core Computations Easily Run in Parallel</vt:lpstr>
      <vt:lpstr>Growing Complexity, Growing Data, More Users</vt:lpstr>
      <vt:lpstr>Consider Caching</vt:lpstr>
      <vt:lpstr>Best Effort Caching</vt:lpstr>
      <vt:lpstr>Locking</vt:lpstr>
      <vt:lpstr>Further Performance Improvements by Saving Memory</vt:lpstr>
      <vt:lpstr>Use Compact Implementation, Saving Headers + Refs</vt:lpstr>
      <vt:lpstr>Scaling an In-Memory Architecture with Replication</vt:lpstr>
      <vt:lpstr>Insert page title </vt:lpstr>
      <vt:lpstr>Insert page title </vt:lpstr>
      <vt:lpstr>Insert page title Subtitle </vt:lpstr>
      <vt:lpstr>Open Issues, Outlook</vt:lpstr>
      <vt:lpstr>Questions?</vt:lpstr>
      <vt:lpstr>Insert page title </vt:lpstr>
      <vt:lpstr>Thank you</vt:lpstr>
      <vt:lpstr>Slide 38</vt:lpstr>
      <vt:lpstr>Slide 39</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184</cp:revision>
  <dcterms:created xsi:type="dcterms:W3CDTF">2013-03-18T12:38:06Z</dcterms:created>
  <dcterms:modified xsi:type="dcterms:W3CDTF">2013-03-20T19:54:42Z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